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05" r:id="rId5"/>
    <p:sldId id="316" r:id="rId6"/>
    <p:sldId id="330" r:id="rId7"/>
    <p:sldId id="324" r:id="rId8"/>
    <p:sldId id="325" r:id="rId9"/>
    <p:sldId id="326" r:id="rId10"/>
    <p:sldId id="327" r:id="rId11"/>
    <p:sldId id="328" r:id="rId12"/>
    <p:sldId id="321" r:id="rId13"/>
    <p:sldId id="329" r:id="rId14"/>
    <p:sldId id="320" r:id="rId15"/>
    <p:sldId id="311" r:id="rId16"/>
    <p:sldId id="323" r:id="rId17"/>
    <p:sldId id="318" r:id="rId18"/>
    <p:sldId id="319" r:id="rId19"/>
    <p:sldId id="29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AE8"/>
    <a:srgbClr val="476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5394" autoAdjust="0"/>
  </p:normalViewPr>
  <p:slideViewPr>
    <p:cSldViewPr snapToGrid="0">
      <p:cViewPr varScale="1">
        <p:scale>
          <a:sx n="67" d="100"/>
          <a:sy n="67" d="100"/>
        </p:scale>
        <p:origin x="81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Aportación Estatal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Sheet1!$B$2:$B$4</c:f>
              <c:numCache>
                <c:formatCode>"$"#,##0.00</c:formatCode>
                <c:ptCount val="3"/>
                <c:pt idx="0">
                  <c:v>15000000</c:v>
                </c:pt>
                <c:pt idx="1">
                  <c:v>15000000</c:v>
                </c:pt>
                <c:pt idx="2">
                  <c:v>15000000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90-4869-A06F-9BD9C31E12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Aportaciones otras Financieras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Sheet1!$C$2:$C$4</c:f>
              <c:numCache>
                <c:formatCode>"$"#,##0.00</c:formatCode>
                <c:ptCount val="3"/>
                <c:pt idx="0">
                  <c:v>5000000</c:v>
                </c:pt>
                <c:pt idx="1">
                  <c:v>5000000</c:v>
                </c:pt>
                <c:pt idx="2">
                  <c:v>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90-4869-A06F-9BD9C31E12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Aportaciones FIRA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Sheet1!$D$2:$D$4</c:f>
              <c:numCache>
                <c:formatCode>"$"#,##0.00</c:formatCode>
                <c:ptCount val="3"/>
                <c:pt idx="0">
                  <c:v>255000000</c:v>
                </c:pt>
                <c:pt idx="1">
                  <c:v>255000000</c:v>
                </c:pt>
                <c:pt idx="2">
                  <c:v>255000000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90-4869-A06F-9BD9C31E12A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Monto total para Créditos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Sheet1!$E$2:$E$4</c:f>
              <c:numCache>
                <c:formatCode>"$"#,##0.00</c:formatCode>
                <c:ptCount val="3"/>
                <c:pt idx="0">
                  <c:v>305000000</c:v>
                </c:pt>
                <c:pt idx="1">
                  <c:v>610000000</c:v>
                </c:pt>
                <c:pt idx="2">
                  <c:v>915000000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90-4869-A06F-9BD9C31E12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5474544"/>
        <c:axId val="565480784"/>
      </c:barChart>
      <c:catAx>
        <c:axId val="56547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480784"/>
        <c:crosses val="autoZero"/>
        <c:auto val="1"/>
        <c:lblAlgn val="ctr"/>
        <c:lblOffset val="100"/>
        <c:noMultiLvlLbl val="0"/>
      </c:catAx>
      <c:valAx>
        <c:axId val="56548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4745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A3114B-0CDD-4419-A4DE-E0C29A2AE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C25048-78D1-4821-8E2B-7A77CCA12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52186-C111-43A8-A0F7-F77FFDE4DF82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24695-047D-4CC8-8801-1AA37457E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00293-63F6-438D-A9A8-024975FD5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6CFAD-C154-4C9C-AD01-665A5055065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7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BB5B-F3DE-41D7-B279-483D20E8E363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62BC0-7DC4-4569-951D-2BB9475345C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4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58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909" y="2335192"/>
            <a:ext cx="9792182" cy="218761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lIns="914400" tIns="91440" rIns="914400" anchor="ctr"/>
          <a:lstStyle>
            <a:lvl1pPr algn="ctr">
              <a:defRPr sz="5400" b="1" cap="all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4832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5E8994-67B0-7A02-C300-323269156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32671" y="0"/>
            <a:ext cx="7659329" cy="6858000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6D4A-16D3-4C35-A383-2DF039D54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A6B5C4-24E3-C021-071B-DFF6C6CC4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3449" y="3429000"/>
            <a:ext cx="2920796" cy="292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1pPr>
            <a:lvl2pPr marL="4572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600" spc="100" baseline="0"/>
            </a:lvl2pPr>
            <a:lvl3pPr marL="9144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400" spc="100" baseline="0"/>
            </a:lvl3pPr>
            <a:lvl4pPr marL="13716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200" spc="100" baseline="0"/>
            </a:lvl4pPr>
            <a:lvl5pPr marL="18288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2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255611-8280-41F3-A5FA-821E144AEA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20928" y="787869"/>
            <a:ext cx="6292646" cy="5432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accent5">
                    <a:lumMod val="50000"/>
                  </a:schemeClr>
                </a:solidFill>
              </a:defRPr>
            </a:lvl3pPr>
            <a:lvl4pPr marL="13716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4pPr>
            <a:lvl5pPr marL="18288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53DB9-3C4B-4136-96D2-08A7D5AD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64841-801A-499A-BFD2-9731D2D8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78F9D-CD73-4D53-A871-D6C0B643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0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1225E-57F6-4605-A684-F9B30F1F6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559" y="1"/>
            <a:ext cx="4952999" cy="2182482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lIns="731520" rIns="731520"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93927AF-DF09-4CE5-8767-B2ECF0215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42932" y="0"/>
            <a:ext cx="7249067" cy="21824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8D114B-8AAB-41D6-AFCF-750066A65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28" y="2924355"/>
            <a:ext cx="3769525" cy="330064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E5C19A-AE6A-FEDE-6B3C-9B1701F4C5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3262" y="2932801"/>
            <a:ext cx="6411912" cy="3300851"/>
          </a:xfrm>
          <a:prstGeom prst="rect">
            <a:avLst/>
          </a:prstGeom>
        </p:spPr>
        <p:txBody>
          <a:bodyPr/>
          <a:lstStyle>
            <a:lvl1pPr marL="283464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1pPr>
            <a:lvl2pPr marL="9144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2pPr>
            <a:lvl3pPr marL="13716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3pPr>
            <a:lvl4pPr marL="18288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4pPr>
            <a:lvl5pPr marL="22860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51D887-2419-4911-A7CC-9B5A598D7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8B214E0-C574-4CE5-8FF0-E0F965A4A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033920-FB08-49F3-8A75-14E68EF78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5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6722F2-1968-8B82-9382-187D808D9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F6663C8-5425-48D7-9E9D-F2B794222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1541"/>
            <a:ext cx="10515600" cy="1215894"/>
          </a:xfrm>
          <a:prstGeom prst="rect">
            <a:avLst/>
          </a:prstGeom>
        </p:spPr>
        <p:txBody>
          <a:bodyPr anchor="b"/>
          <a:lstStyle>
            <a:lvl1pPr algn="ctr">
              <a:defRPr sz="2400" cap="all" spc="1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E7176063-74EF-4FC1-A687-2F5900412F5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859468" y="2674190"/>
            <a:ext cx="10494331" cy="3605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58ECB-2935-45B1-80F1-ED38302C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FC42CC-A62B-40E8-907A-F15D7C21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E0735-85DE-48C3-8FE9-0754F9AB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6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061" y="1541398"/>
            <a:ext cx="4442603" cy="21248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34C23C4D-3C16-4A17-BF8A-A9C4E2F01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30061" y="3984426"/>
            <a:ext cx="4442603" cy="242499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71736" y="0"/>
            <a:ext cx="5420263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425779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772276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4747" y="2365057"/>
            <a:ext cx="4377400" cy="2160644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accent5">
                  <a:alpha val="10000"/>
                </a:schemeClr>
              </a:gs>
            </a:gsLst>
            <a:lin ang="0" scaled="0"/>
          </a:gradFill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3EFFF7-FFC6-16DF-B4AB-DD5A1A1DA9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96" y="0"/>
            <a:ext cx="3344379" cy="6858000"/>
          </a:xfrm>
          <a:custGeom>
            <a:avLst/>
            <a:gdLst>
              <a:gd name="connsiteX0" fmla="*/ 0 w 3344379"/>
              <a:gd name="connsiteY0" fmla="*/ 0 h 6858000"/>
              <a:gd name="connsiteX1" fmla="*/ 3344379 w 3344379"/>
              <a:gd name="connsiteY1" fmla="*/ 0 h 6858000"/>
              <a:gd name="connsiteX2" fmla="*/ 3344379 w 3344379"/>
              <a:gd name="connsiteY2" fmla="*/ 6858000 h 6858000"/>
              <a:gd name="connsiteX3" fmla="*/ 0 w 334437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4379" h="6858000">
                <a:moveTo>
                  <a:pt x="0" y="0"/>
                </a:moveTo>
                <a:lnTo>
                  <a:pt x="3344379" y="0"/>
                </a:lnTo>
                <a:lnTo>
                  <a:pt x="33443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dirty="0"/>
              <a:t>Blank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6E802E-B214-0AE3-69C8-CBCA885C70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5900" y="2071688"/>
            <a:ext cx="3773488" cy="27320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1pPr>
            <a:lvl2pPr marL="4572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2pPr>
            <a:lvl3pPr marL="9144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3pPr>
            <a:lvl4pPr marL="13716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4pPr>
            <a:lvl5pPr marL="18288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0398655-42A6-4DBC-9542-9A8D10B44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F7C44B-1689-4CA8-B0BC-0671EA127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6105C8-7607-448C-9CD2-9CA33B49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3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909" y="2335192"/>
            <a:ext cx="9792182" cy="218761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lIns="914400" tIns="182880" rIns="914400" anchor="ctr"/>
          <a:lstStyle>
            <a:lvl1pPr algn="ctr">
              <a:defRPr sz="5400" b="1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3712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C6C658-B6F5-98D2-4D95-EA3030D6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2" y="-7084"/>
            <a:ext cx="12212321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0065" y="2372810"/>
            <a:ext cx="4352081" cy="2129742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9480" y="0"/>
            <a:ext cx="539496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3FAF69-7EBE-817B-DCEA-4A1595820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7515"/>
            <a:ext cx="4661648" cy="6871651"/>
          </a:xfrm>
          <a:prstGeom prst="rect">
            <a:avLst/>
          </a:prstGeom>
          <a:solidFill>
            <a:srgbClr val="476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4F9403-8AE5-DF79-EFCF-E99EABB8341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79338" y="804863"/>
            <a:ext cx="5716587" cy="5248276"/>
          </a:xfrm>
          <a:prstGeom prst="rect">
            <a:avLst/>
          </a:prstGeom>
        </p:spPr>
        <p:txBody>
          <a:bodyPr anchor="ctr"/>
          <a:lstStyle>
            <a:lvl1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1pPr>
            <a:lvl2pPr marL="73152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2pPr>
            <a:lvl3pPr marL="109728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 marL="146304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4pPr>
            <a:lvl5pPr marL="1828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D38E30C9-543F-4532-B571-2F2EF52E7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E2F8B6B-A63E-448F-86E5-CF3F12A2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EC1D779-DE8A-45DF-9A79-70F63DD6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9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7727" y="2060294"/>
            <a:ext cx="4359795" cy="2141316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-9009"/>
            <a:ext cx="5521124" cy="68785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20D097E-45D7-422E-A8D1-635C7DE9A9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70878" y="4550199"/>
            <a:ext cx="4359795" cy="179016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00" b="1" cap="all" spc="100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1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5AC9-F6E1-46F9-8810-475475E17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4980" y="706056"/>
            <a:ext cx="6323957" cy="108802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52C02D9-C262-43C0-BE24-402661B059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495801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C3273F-AE8F-21E6-A06E-52686D65496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35563" y="2291786"/>
            <a:ext cx="3017837" cy="39672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1pPr>
            <a:lvl2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2pPr>
            <a:lvl3pPr marL="685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3pPr>
            <a:lvl4pPr marL="11430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4pPr>
            <a:lvl5pPr marL="16002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011C768-FB8E-F917-0CF9-C9B7DA4CAA6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73281" y="2294680"/>
            <a:ext cx="3136127" cy="39672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1pPr>
            <a:lvl2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2pPr>
            <a:lvl3pPr marL="685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3pPr>
            <a:lvl4pPr marL="11430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4pPr>
            <a:lvl5pPr marL="16002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61AB9D5A-1951-48B0-9CAE-84FC869BE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3AEF9F4B-0EB4-4C9F-9159-80E393F3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BC4F905-196D-4DFF-9947-C56088B56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0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D970D0-182D-96E3-04B5-5D634F9C4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EFB40-063A-41A7-9581-865BBE62C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6143"/>
            <a:ext cx="10515600" cy="1229033"/>
          </a:xfrm>
          <a:prstGeom prst="rect">
            <a:avLst/>
          </a:prstGeom>
        </p:spPr>
        <p:txBody>
          <a:bodyPr anchor="b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453354-6167-7227-F443-F984688CC4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9775" y="2858625"/>
            <a:ext cx="3941763" cy="3338513"/>
          </a:xfrm>
          <a:prstGeom prst="rect">
            <a:avLst/>
          </a:prstGeom>
        </p:spPr>
        <p:txBody>
          <a:bodyPr/>
          <a:lstStyle>
            <a:lvl1pPr marL="347472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800" spc="100" baseline="0"/>
            </a:lvl1pPr>
            <a:lvl2pPr marL="6858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600" spc="100" baseline="0"/>
            </a:lvl2pPr>
            <a:lvl3pPr marL="11430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  <a:defRPr sz="1400" spc="100" baseline="0"/>
            </a:lvl3pPr>
            <a:lvl4pPr marL="16002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sz="1200" spc="100" baseline="0"/>
            </a:lvl4pPr>
            <a:lvl5pPr marL="20574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defRPr sz="12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DDA14B5C-C6A4-65FB-34DD-E1C0FF465FF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342681" y="2858625"/>
            <a:ext cx="6011119" cy="333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defRPr sz="1800" spc="100" baseline="0"/>
            </a:lvl1pPr>
            <a:lvl2pPr marL="28575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spc="100" baseline="0"/>
            </a:lvl2pPr>
            <a:lvl3pPr marL="6858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spc="100" baseline="0"/>
            </a:lvl3pPr>
            <a:lvl4pPr marL="11430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spc="100" baseline="0"/>
            </a:lvl4pPr>
            <a:lvl5pPr marL="16002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573EDDB2-8AC2-4A88-95EE-20082E77D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325A34CF-B8DC-4A28-86BC-8D450E3D3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3F009426-0603-4EF7-8DE1-0CA50818F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5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766915"/>
            <a:ext cx="2782529" cy="21630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408009F-7441-4960-8688-598E55377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4796" y="960385"/>
            <a:ext cx="6341212" cy="196962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721A019-F5C2-4A15-A6AE-C03209D1D7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16594"/>
            <a:ext cx="12192000" cy="31414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FE1DF53-32D0-456E-8221-7FCD23325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C108F1B-58C5-43B6-8251-B1392CA9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530B1E0-03D4-4E5B-A2A7-903B17B30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1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02389-643A-44A3-9E32-4459CAEAC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E221A-6F27-4890-B073-7BA27B8FB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06CAC-A122-486F-81C6-4299D83E9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1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73" r:id="rId3"/>
    <p:sldLayoutId id="2147483669" r:id="rId4"/>
    <p:sldLayoutId id="2147483651" r:id="rId5"/>
    <p:sldLayoutId id="2147483671" r:id="rId6"/>
    <p:sldLayoutId id="2147483652" r:id="rId7"/>
    <p:sldLayoutId id="2147483653" r:id="rId8"/>
    <p:sldLayoutId id="2147483650" r:id="rId9"/>
    <p:sldLayoutId id="2147483664" r:id="rId10"/>
    <p:sldLayoutId id="2147483659" r:id="rId11"/>
    <p:sldLayoutId id="2147483662" r:id="rId12"/>
    <p:sldLayoutId id="214748367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e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e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EAB21749-21E0-B555-8423-AF94BE38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843" y="1588957"/>
            <a:ext cx="6323957" cy="3957404"/>
          </a:xfrm>
        </p:spPr>
        <p:txBody>
          <a:bodyPr anchor="ctr">
            <a:normAutofit/>
          </a:bodyPr>
          <a:lstStyle/>
          <a:p>
            <a:r>
              <a:rPr lang="es-ES" sz="4800" b="1" dirty="0"/>
              <a:t>propuesta para la creación de la financiera para el desarrollo rural de </a:t>
            </a:r>
            <a:r>
              <a:rPr lang="es-MX" sz="4800" b="1" dirty="0"/>
              <a:t>Chiapas</a:t>
            </a:r>
          </a:p>
        </p:txBody>
      </p:sp>
      <p:pic>
        <p:nvPicPr>
          <p:cNvPr id="7" name="Picture Placeholder 6" descr="undefined">
            <a:extLst>
              <a:ext uri="{FF2B5EF4-FFF2-40B4-BE49-F238E27FC236}">
                <a16:creationId xmlns:a16="http://schemas.microsoft.com/office/drawing/2014/main" id="{EAA11605-CBD7-6C01-9893-311C55E5524A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"/>
          <a:stretch/>
        </p:blipFill>
        <p:spPr bwMode="auto">
          <a:xfrm>
            <a:off x="-1" y="10"/>
            <a:ext cx="4495801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54D8B3F-08C4-D0CB-E6CA-ED66FFEA322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94265" y="6093290"/>
            <a:ext cx="6624416" cy="526120"/>
          </a:xfrm>
        </p:spPr>
        <p:txBody>
          <a:bodyPr>
            <a:normAutofit/>
          </a:bodyPr>
          <a:lstStyle/>
          <a:p>
            <a:r>
              <a:rPr lang="en-US" dirty="0"/>
              <a:t>Tuxtla Gutierrez, Chiapas a 27 de </a:t>
            </a:r>
            <a:r>
              <a:rPr lang="es-MX" dirty="0"/>
              <a:t>diciembre</a:t>
            </a:r>
            <a:r>
              <a:rPr lang="en-US" dirty="0"/>
              <a:t> de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DAB11-F45F-AEC3-1D6E-09EC96D0C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A87306C-81BA-4795-A5CA-9392456A8C1E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7F009E-F63A-42D2-BE44-0A84411A4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741" y="305682"/>
            <a:ext cx="2381383" cy="834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70B6BD-17F1-9384-9467-657F42189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018" y="382486"/>
            <a:ext cx="1884505" cy="624599"/>
          </a:xfrm>
          <a:prstGeom prst="rect">
            <a:avLst/>
          </a:prstGeom>
        </p:spPr>
      </p:pic>
      <p:pic>
        <p:nvPicPr>
          <p:cNvPr id="11" name="Picture 10" descr="A black background with red and blue text&#10;&#10;AI-generated content may be incorrect.">
            <a:extLst>
              <a:ext uri="{FF2B5EF4-FFF2-40B4-BE49-F238E27FC236}">
                <a16:creationId xmlns:a16="http://schemas.microsoft.com/office/drawing/2014/main" id="{CC5044D2-EE69-6DDA-62DE-73C674E799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0202" y="276720"/>
            <a:ext cx="2638974" cy="83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78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455E78-59FC-0EC7-1344-2E418B81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B56DE-6405-51E3-4136-39008B686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73" y="136525"/>
            <a:ext cx="9750175" cy="1236310"/>
          </a:xfrm>
        </p:spPr>
        <p:txBody>
          <a:bodyPr/>
          <a:lstStyle/>
          <a:p>
            <a:r>
              <a:rPr lang="es-MX" dirty="0"/>
              <a:t>ETAPAS PARA LA CREACIÓN Y OPERATIVIDAD DE LA FINANCIERA PARA EL DESARROLLO RURAL DE CHIAPAS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E615B-A5CD-5A47-2589-E2880F561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Imagen 1">
            <a:extLst>
              <a:ext uri="{FF2B5EF4-FFF2-40B4-BE49-F238E27FC236}">
                <a16:creationId xmlns:a16="http://schemas.microsoft.com/office/drawing/2014/main" id="{DE91121A-DDE0-1596-BB9B-32B87F75C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463" y="0"/>
            <a:ext cx="1662955" cy="1504999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3C3700D-BE8E-5073-ED0F-B87A62120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224276"/>
              </p:ext>
            </p:extLst>
          </p:nvPr>
        </p:nvGraphicFramePr>
        <p:xfrm>
          <a:off x="328773" y="1596953"/>
          <a:ext cx="11483476" cy="50292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276795">
                  <a:extLst>
                    <a:ext uri="{9D8B030D-6E8A-4147-A177-3AD203B41FA5}">
                      <a16:colId xmlns:a16="http://schemas.microsoft.com/office/drawing/2014/main" val="4289094581"/>
                    </a:ext>
                  </a:extLst>
                </a:gridCol>
                <a:gridCol w="5184975">
                  <a:extLst>
                    <a:ext uri="{9D8B030D-6E8A-4147-A177-3AD203B41FA5}">
                      <a16:colId xmlns:a16="http://schemas.microsoft.com/office/drawing/2014/main" val="1144593034"/>
                    </a:ext>
                  </a:extLst>
                </a:gridCol>
                <a:gridCol w="1633928">
                  <a:extLst>
                    <a:ext uri="{9D8B030D-6E8A-4147-A177-3AD203B41FA5}">
                      <a16:colId xmlns:a16="http://schemas.microsoft.com/office/drawing/2014/main" val="1136414058"/>
                    </a:ext>
                  </a:extLst>
                </a:gridCol>
                <a:gridCol w="3387778">
                  <a:extLst>
                    <a:ext uri="{9D8B030D-6E8A-4147-A177-3AD203B41FA5}">
                      <a16:colId xmlns:a16="http://schemas.microsoft.com/office/drawing/2014/main" val="3377953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Etapa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Concepto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Tiempo Estimado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Monto de Inversión por la Secretaría de Hacienda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71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Primera Etapa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Contrato con la Fiduciaria;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Reglas de Operación de los Programas; 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Instalación del Comité.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De 12 a 18 meses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$1,000,000.00 como aportación inicial al Fideicomiso.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267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Segunda Etapa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Elaboración de contratos de inversión con FIRA;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Elaboración de contratos de inversión con otras Instituciones Financieras;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Otorgamiento de Garantías Líquidas directas;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Seguimiento de programas y talleres.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 años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$60,000,000.00 en el transcurso de tres años.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737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Tercera Etapa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Apertura de las oficinas de la Financiera para el Desarrollo Rural de Chiapas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 año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b="1" dirty="0"/>
                        <a:t>$0 pesos</a:t>
                      </a:r>
                      <a:r>
                        <a:rPr lang="es-MX" dirty="0"/>
                        <a:t>, dado que el Fideicomiso tendrá sus propios recursos generados por los rendimientos otorgados por los contratos de Inversión con las diversas Instituciones Financieras.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720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897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65860D-FABD-1B20-7C64-FE2700B30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1F031-3073-37B0-C4A0-F4233B640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A87306C-81BA-4795-A5CA-9392456A8C1E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10" name="Imagen 1">
            <a:extLst>
              <a:ext uri="{FF2B5EF4-FFF2-40B4-BE49-F238E27FC236}">
                <a16:creationId xmlns:a16="http://schemas.microsoft.com/office/drawing/2014/main" id="{900E1D46-3353-FAEF-87DD-B67107704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463" y="0"/>
            <a:ext cx="1662955" cy="1504999"/>
          </a:xfrm>
          <a:prstGeom prst="rect">
            <a:avLst/>
          </a:prstGeom>
        </p:spPr>
      </p:pic>
      <p:pic>
        <p:nvPicPr>
          <p:cNvPr id="12" name="Picture Placeholder 11" descr="A white building with a parking garage&#10;&#10;Description automatically generated">
            <a:extLst>
              <a:ext uri="{FF2B5EF4-FFF2-40B4-BE49-F238E27FC236}">
                <a16:creationId xmlns:a16="http://schemas.microsoft.com/office/drawing/2014/main" id="{41AB4A7D-4294-728E-0CA2-BE85B9B9FC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7222" r="17222"/>
          <a:stretch>
            <a:fillRect/>
          </a:stretch>
        </p:blipFill>
        <p:spPr>
          <a:xfrm>
            <a:off x="0" y="0"/>
            <a:ext cx="4495800" cy="6858000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E1E983-AF6F-65CD-DE6C-F9AD6A2E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872" y="136525"/>
            <a:ext cx="5312076" cy="1572354"/>
          </a:xfrm>
        </p:spPr>
        <p:txBody>
          <a:bodyPr/>
          <a:lstStyle/>
          <a:p>
            <a:pPr algn="ctr"/>
            <a:r>
              <a:rPr lang="es-MX" dirty="0"/>
              <a:t>Apertura de las oficinas de la Financiera para el Desarrollo Rural de Chiapas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E2F432-690B-FD4A-1657-B570228C930E}"/>
              </a:ext>
            </a:extLst>
          </p:cNvPr>
          <p:cNvSpPr txBox="1"/>
          <p:nvPr/>
        </p:nvSpPr>
        <p:spPr>
          <a:xfrm>
            <a:off x="4654447" y="2038662"/>
            <a:ext cx="71053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A través de los productos financieros que se generen de las inversiones, se buscaría rentar un espacio con los siguientes espacios:</a:t>
            </a:r>
          </a:p>
          <a:p>
            <a:pPr algn="just"/>
            <a:endParaRPr lang="es-MX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Oficinas para el personal de la Financiera Rural de Chiapas;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Oficinas para el personal de FIRA;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Oficinas compartidas entre las diversas instituciones financieras para la atención de los productores;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Sala de Juntas; 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Salones para talleres y capacitaciones.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ctr"/>
            <a:r>
              <a:rPr lang="en-US" sz="2000" b="1" dirty="0"/>
              <a:t>Esta </a:t>
            </a:r>
            <a:r>
              <a:rPr lang="en-US" sz="2000" b="1" dirty="0" err="1"/>
              <a:t>oficina</a:t>
            </a:r>
            <a:r>
              <a:rPr lang="en-US" sz="2000" b="1" dirty="0"/>
              <a:t> </a:t>
            </a:r>
            <a:r>
              <a:rPr lang="en-US" sz="2000" b="1" dirty="0" err="1"/>
              <a:t>tendrá</a:t>
            </a:r>
            <a:r>
              <a:rPr lang="en-US" sz="2000" b="1" dirty="0"/>
              <a:t> </a:t>
            </a:r>
            <a:r>
              <a:rPr lang="en-US" sz="2000" b="1" dirty="0" err="1"/>
              <a:t>como</a:t>
            </a:r>
            <a:r>
              <a:rPr lang="en-US" sz="2000" b="1" dirty="0"/>
              <a:t> </a:t>
            </a:r>
            <a:r>
              <a:rPr lang="en-US" sz="2000" b="1" dirty="0" err="1"/>
              <a:t>objetivo</a:t>
            </a:r>
            <a:r>
              <a:rPr lang="en-US" sz="2000" b="1" dirty="0"/>
              <a:t> </a:t>
            </a:r>
            <a:r>
              <a:rPr lang="en-US" sz="2000" b="1" dirty="0" err="1"/>
              <a:t>atender</a:t>
            </a:r>
            <a:r>
              <a:rPr lang="en-US" sz="2000" b="1" dirty="0"/>
              <a:t> a </a:t>
            </a:r>
            <a:r>
              <a:rPr lang="en-US" sz="2000" b="1" dirty="0" err="1"/>
              <a:t>los</a:t>
            </a:r>
            <a:r>
              <a:rPr lang="en-US" sz="2000" b="1" dirty="0"/>
              <a:t> </a:t>
            </a:r>
            <a:r>
              <a:rPr lang="en-US" sz="2000" b="1" dirty="0" err="1"/>
              <a:t>productores</a:t>
            </a:r>
            <a:r>
              <a:rPr lang="en-US" sz="2000" b="1" dirty="0"/>
              <a:t> para la </a:t>
            </a:r>
            <a:r>
              <a:rPr lang="en-US" sz="2000" b="1" dirty="0" err="1"/>
              <a:t>solicitud</a:t>
            </a:r>
            <a:r>
              <a:rPr lang="en-US" sz="2000" b="1" dirty="0"/>
              <a:t> de sus </a:t>
            </a:r>
            <a:r>
              <a:rPr lang="en-US" sz="2000" b="1" dirty="0" err="1"/>
              <a:t>créditos</a:t>
            </a:r>
            <a:r>
              <a:rPr lang="en-US" sz="2000" b="1" dirty="0"/>
              <a:t>, con </a:t>
            </a:r>
            <a:r>
              <a:rPr lang="en-US" sz="2000" b="1" dirty="0" err="1"/>
              <a:t>todas</a:t>
            </a:r>
            <a:r>
              <a:rPr lang="en-US" sz="2000" b="1" dirty="0"/>
              <a:t> las </a:t>
            </a:r>
            <a:r>
              <a:rPr lang="en-US" sz="2000" b="1" dirty="0" err="1"/>
              <a:t>instituciones</a:t>
            </a:r>
            <a:r>
              <a:rPr lang="en-US" sz="2000" b="1" dirty="0"/>
              <a:t> </a:t>
            </a:r>
            <a:r>
              <a:rPr lang="en-US" sz="2000" b="1" dirty="0" err="1"/>
              <a:t>financieras</a:t>
            </a:r>
            <a:r>
              <a:rPr lang="en-US" sz="2000" b="1" dirty="0"/>
              <a:t> y </a:t>
            </a:r>
            <a:r>
              <a:rPr lang="en-US" sz="2000" b="1" dirty="0" err="1"/>
              <a:t>en</a:t>
            </a:r>
            <a:r>
              <a:rPr lang="en-US" sz="2000" b="1" dirty="0"/>
              <a:t> un solo </a:t>
            </a:r>
            <a:r>
              <a:rPr lang="en-US" sz="2000" b="1" dirty="0" err="1"/>
              <a:t>lugar</a:t>
            </a:r>
            <a:r>
              <a:rPr lang="en-US" sz="2000" b="1" dirty="0"/>
              <a:t>. 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492233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Two horses grazing in a grassy field&#10;&#10;Description automatically generated">
            <a:extLst>
              <a:ext uri="{FF2B5EF4-FFF2-40B4-BE49-F238E27FC236}">
                <a16:creationId xmlns:a16="http://schemas.microsoft.com/office/drawing/2014/main" id="{E911C4BA-016B-022F-6F10-FFE2569BA3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BF4AF3-2D87-5D1D-245D-49E6F0B09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909" y="2443397"/>
            <a:ext cx="9641323" cy="2079411"/>
          </a:xfrm>
          <a:ln>
            <a:solidFill>
              <a:srgbClr val="92D050"/>
            </a:solidFill>
          </a:ln>
        </p:spPr>
        <p:txBody>
          <a:bodyPr/>
          <a:lstStyle/>
          <a:p>
            <a:r>
              <a:rPr lang="es-MX" sz="4000" dirty="0">
                <a:solidFill>
                  <a:schemeClr val="bg1"/>
                </a:solidFill>
              </a:rPr>
              <a:t>Origen de recursos para la financiera para el desarrollo rural de Chiapas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1928AB4-4E4A-FB74-7F75-EAA0803C6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994" y="151304"/>
            <a:ext cx="1662955" cy="15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7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9A4FBE-BCCD-56B9-3A10-B1E7D4145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>
            <a:extLst>
              <a:ext uri="{FF2B5EF4-FFF2-40B4-BE49-F238E27FC236}">
                <a16:creationId xmlns:a16="http://schemas.microsoft.com/office/drawing/2014/main" id="{8FD53ABA-ABDE-5714-5B26-D2651EC86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463" y="0"/>
            <a:ext cx="1662955" cy="1504999"/>
          </a:xfrm>
          <a:prstGeom prst="rect">
            <a:avLst/>
          </a:prstGeom>
        </p:spPr>
      </p:pic>
      <p:sp>
        <p:nvSpPr>
          <p:cNvPr id="25" name="Title 24">
            <a:extLst>
              <a:ext uri="{FF2B5EF4-FFF2-40B4-BE49-F238E27FC236}">
                <a16:creationId xmlns:a16="http://schemas.microsoft.com/office/drawing/2014/main" id="{9C6A4956-C5A8-769B-165A-05F1C98B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027" y="136525"/>
            <a:ext cx="5002349" cy="1477513"/>
          </a:xfrm>
        </p:spPr>
        <p:txBody>
          <a:bodyPr anchor="ctr">
            <a:normAutofit fontScale="90000"/>
          </a:bodyPr>
          <a:lstStyle/>
          <a:p>
            <a:r>
              <a:rPr lang="es-MX" sz="2800" dirty="0"/>
              <a:t>Origen de recursos para la financiera para el desarrollo rural de Chiapas</a:t>
            </a:r>
            <a:endParaRPr lang="en-US" sz="2800" dirty="0"/>
          </a:p>
        </p:txBody>
      </p:sp>
      <p:pic>
        <p:nvPicPr>
          <p:cNvPr id="1026" name="Picture 2" descr=" Plátano, de Chiapas para México y el mundo">
            <a:extLst>
              <a:ext uri="{FF2B5EF4-FFF2-40B4-BE49-F238E27FC236}">
                <a16:creationId xmlns:a16="http://schemas.microsoft.com/office/drawing/2014/main" id="{6D8FA694-0139-7FA7-64BC-F64A8B19A83D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1" r="21454"/>
          <a:stretch/>
        </p:blipFill>
        <p:spPr bwMode="auto">
          <a:xfrm>
            <a:off x="-1" y="10"/>
            <a:ext cx="4495801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824735-0A25-233B-6314-3EF82DADA5A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35563" y="1910123"/>
            <a:ext cx="6514814" cy="4378843"/>
          </a:xfrm>
        </p:spPr>
        <p:txBody>
          <a:bodyPr>
            <a:normAutofit fontScale="25000" lnSpcReduction="20000"/>
          </a:bodyPr>
          <a:lstStyle/>
          <a:p>
            <a:r>
              <a:rPr lang="es-MX" sz="9600" dirty="0"/>
              <a:t>El Fideicomiso, podrá tener fondeo de las siguientes formas: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9600" dirty="0" err="1"/>
              <a:t>Aportaciones</a:t>
            </a:r>
            <a:r>
              <a:rPr lang="en-US" sz="9600" dirty="0"/>
              <a:t> </a:t>
            </a:r>
            <a:r>
              <a:rPr lang="en-US" sz="9600" dirty="0" err="1"/>
              <a:t>por</a:t>
            </a:r>
            <a:r>
              <a:rPr lang="en-US" sz="9600" dirty="0"/>
              <a:t> la </a:t>
            </a:r>
            <a:r>
              <a:rPr lang="en-US" sz="9600" dirty="0" err="1"/>
              <a:t>Secretaría</a:t>
            </a:r>
            <a:r>
              <a:rPr lang="en-US" sz="9600" dirty="0"/>
              <a:t> de </a:t>
            </a:r>
            <a:r>
              <a:rPr lang="en-US" sz="9600" dirty="0" err="1"/>
              <a:t>Finanzas</a:t>
            </a:r>
            <a:r>
              <a:rPr lang="en-US" sz="9600" dirty="0"/>
              <a:t>;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9600" dirty="0" err="1"/>
              <a:t>Rendimiento</a:t>
            </a:r>
            <a:r>
              <a:rPr lang="en-US" sz="9600" dirty="0"/>
              <a:t> </a:t>
            </a:r>
            <a:r>
              <a:rPr lang="en-US" sz="9600" dirty="0" err="1"/>
              <a:t>en</a:t>
            </a:r>
            <a:r>
              <a:rPr lang="en-US" sz="9600" dirty="0"/>
              <a:t> inversions con FIRA entre un 10%-11% </a:t>
            </a:r>
            <a:r>
              <a:rPr lang="en-US" sz="9600" dirty="0" err="1"/>
              <a:t>anual</a:t>
            </a:r>
            <a:r>
              <a:rPr lang="en-US" sz="9600" dirty="0"/>
              <a:t>;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9600" dirty="0"/>
              <a:t>Por </a:t>
            </a:r>
            <a:r>
              <a:rPr lang="en-US" sz="9600" dirty="0" err="1"/>
              <a:t>modificación</a:t>
            </a:r>
            <a:r>
              <a:rPr lang="en-US" sz="9600" dirty="0"/>
              <a:t> a la </a:t>
            </a:r>
            <a:r>
              <a:rPr lang="es-MX" sz="9600" dirty="0"/>
              <a:t>Ley de Desarrollo Económico y Atracción de Inversiones del Estado de Chiapas; y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9600" dirty="0"/>
              <a:t>Por aportaciones de otros fideicomisos y otros entes.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MX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BD1B20-5A7B-409C-F1ED-A363CF8D5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A87306C-81BA-4795-A5CA-9392456A8C1E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09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CBEB28-8F69-F439-E13D-C761C9131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981" y="289077"/>
            <a:ext cx="5026162" cy="2002709"/>
          </a:xfrm>
        </p:spPr>
        <p:txBody>
          <a:bodyPr anchor="ctr">
            <a:normAutofit fontScale="90000"/>
          </a:bodyPr>
          <a:lstStyle/>
          <a:p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de modificación de LEY DE DESARROLLO ECONÓMICO Y ATRACCIÓN DE</a:t>
            </a:r>
            <a:b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INVERSIONES DEL ESTADO DE CHIAPAS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A group of people working in a field&#10;&#10;Description automatically generated">
            <a:extLst>
              <a:ext uri="{FF2B5EF4-FFF2-40B4-BE49-F238E27FC236}">
                <a16:creationId xmlns:a16="http://schemas.microsoft.com/office/drawing/2014/main" id="{F18B28EF-30AD-B8B0-0C5D-89FFDCC73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7" r="28355"/>
          <a:stretch/>
        </p:blipFill>
        <p:spPr bwMode="auto">
          <a:xfrm>
            <a:off x="-1" y="10"/>
            <a:ext cx="4495801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27BAE5-8732-31C1-4541-4515C534394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35563" y="2291786"/>
            <a:ext cx="6323374" cy="396722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es-MX" sz="2400" dirty="0"/>
              <a:t>Para poder garantizar un fondeo de recursos continuo para la Financiera de Desarrollo Rural de Chiapas, </a:t>
            </a:r>
            <a:r>
              <a:rPr lang="es-MX" sz="2400" b="1" dirty="0"/>
              <a:t>se propone una modificación a la Ley de Desarrollo Económico.</a:t>
            </a:r>
          </a:p>
          <a:p>
            <a:pPr marL="0" indent="0" algn="just">
              <a:lnSpc>
                <a:spcPct val="115000"/>
              </a:lnSpc>
              <a:buNone/>
            </a:pPr>
            <a:endParaRPr lang="es-MX" sz="2400" b="1" dirty="0"/>
          </a:p>
          <a:p>
            <a:pPr marL="0" indent="0" algn="just">
              <a:lnSpc>
                <a:spcPct val="115000"/>
              </a:lnSpc>
              <a:buNone/>
            </a:pPr>
            <a:r>
              <a:rPr lang="es-MX" sz="2400" b="1" dirty="0"/>
              <a:t>La cual consiste, que el 5% del monto recaudado por el impuesto sobre nómina, sea transferido al Fideicomiso como sector primordial de inversión y desarrollo de Chiapas. </a:t>
            </a:r>
            <a:endParaRPr lang="en-US" sz="24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09330-1F2C-8BEB-0606-13C4675C1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A87306C-81BA-4795-A5CA-9392456A8C1E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E3FD6512-109E-4666-BD3F-8EAC55026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463" y="0"/>
            <a:ext cx="1662955" cy="15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1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itle 1">
            <a:extLst>
              <a:ext uri="{FF2B5EF4-FFF2-40B4-BE49-F238E27FC236}">
                <a16:creationId xmlns:a16="http://schemas.microsoft.com/office/drawing/2014/main" id="{B5B1FA96-7471-DCE2-C62B-60FD64872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980" y="289077"/>
            <a:ext cx="5005613" cy="1504999"/>
          </a:xfrm>
        </p:spPr>
        <p:txBody>
          <a:bodyPr/>
          <a:lstStyle/>
          <a:p>
            <a:r>
              <a:rPr lang="es-MX" sz="2000" dirty="0"/>
              <a:t>Propuesta de modificación de LEY DE DESARROLLO ECONÓMICO Y ATRACCIÓN DE</a:t>
            </a:r>
            <a:br>
              <a:rPr lang="es-MX" sz="2000" dirty="0"/>
            </a:br>
            <a:r>
              <a:rPr lang="es-MX" sz="2000" dirty="0"/>
              <a:t>INVERSIONES DEL ESTADO DE CHIAPAS</a:t>
            </a:r>
            <a:endParaRPr lang="en-US" sz="2000" dirty="0"/>
          </a:p>
        </p:txBody>
      </p:sp>
      <p:pic>
        <p:nvPicPr>
          <p:cNvPr id="2052" name="Picture 4" descr="Las ventanillas para el registro y recepción de solicitudes de apoyo operan desde el 6 y hasta el 22 de abril de 2022.">
            <a:extLst>
              <a:ext uri="{FF2B5EF4-FFF2-40B4-BE49-F238E27FC236}">
                <a16:creationId xmlns:a16="http://schemas.microsoft.com/office/drawing/2014/main" id="{83A0865F-FC31-C977-FEF8-B03D5CC5BE23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9" r="18032"/>
          <a:stretch/>
        </p:blipFill>
        <p:spPr bwMode="auto">
          <a:xfrm>
            <a:off x="-1" y="10"/>
            <a:ext cx="4495801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61" name="Content Placeholder 4">
            <a:extLst>
              <a:ext uri="{FF2B5EF4-FFF2-40B4-BE49-F238E27FC236}">
                <a16:creationId xmlns:a16="http://schemas.microsoft.com/office/drawing/2014/main" id="{604F06C7-23B7-7165-4F50-94463103B97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44611" y="1880171"/>
            <a:ext cx="7037798" cy="4387065"/>
          </a:xfrm>
        </p:spPr>
        <p:txBody>
          <a:bodyPr/>
          <a:lstStyle/>
          <a:p>
            <a:pPr algn="ctr"/>
            <a:r>
              <a:rPr lang="es-MX" dirty="0"/>
              <a:t>Título Quinto</a:t>
            </a:r>
          </a:p>
          <a:p>
            <a:pPr algn="ctr"/>
            <a:r>
              <a:rPr lang="es-MX" dirty="0"/>
              <a:t>Capítulo Único</a:t>
            </a:r>
          </a:p>
          <a:p>
            <a:pPr algn="just"/>
            <a:r>
              <a:rPr lang="es-MX" dirty="0"/>
              <a:t>Artículo 57.- El patrimonio del fideicomiso de administración e inversión denominado Fideicomiso Financiera para el Desarrollo Rural de Chiapas, será operado por la Secretaria de Ganadería, Agricultura y Pesca y se integrará con: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MX" b="1" dirty="0"/>
              <a:t>Las aportaciones anuales que efectúe el Gobierno del Estado de Chiapas, que serán del 5% de la recaudación del Impuesto Sobre Nóminas que obtenga el Estado, por la aplicación del 2% que establece el artículo 235 del Código de la Hacienda Pública para el Estado de Chiapas. </a:t>
            </a:r>
            <a:r>
              <a:rPr lang="es-MX" dirty="0"/>
              <a:t>Exceptuándose las cantidades que paguen los municipios, sus órganos y entidades;…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7FD9C-54CF-EF41-A9D4-DDD353FFF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A87306C-81BA-4795-A5CA-9392456A8C1E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 dirty="0"/>
          </a:p>
        </p:txBody>
      </p:sp>
      <p:pic>
        <p:nvPicPr>
          <p:cNvPr id="10" name="Imagen 1">
            <a:extLst>
              <a:ext uri="{FF2B5EF4-FFF2-40B4-BE49-F238E27FC236}">
                <a16:creationId xmlns:a16="http://schemas.microsoft.com/office/drawing/2014/main" id="{67056E71-88AD-F656-9CEB-0C5835AE9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463" y="0"/>
            <a:ext cx="1662955" cy="15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0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CBCD3B-EAB4-87E8-85AB-C9DDB7162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296" y="2080829"/>
            <a:ext cx="4442603" cy="2124827"/>
          </a:xfrm>
        </p:spPr>
        <p:txBody>
          <a:bodyPr/>
          <a:lstStyle/>
          <a:p>
            <a:r>
              <a:rPr lang="es-MX" dirty="0"/>
              <a:t>M</a:t>
            </a:r>
            <a:r>
              <a:rPr lang="en-US" dirty="0" err="1"/>
              <a:t>uchas</a:t>
            </a:r>
            <a:r>
              <a:rPr lang="en-US" dirty="0"/>
              <a:t> Gracias</a:t>
            </a:r>
          </a:p>
        </p:txBody>
      </p:sp>
      <p:pic>
        <p:nvPicPr>
          <p:cNvPr id="5" name="Picture 2" descr="Pin page">
            <a:extLst>
              <a:ext uri="{FF2B5EF4-FFF2-40B4-BE49-F238E27FC236}">
                <a16:creationId xmlns:a16="http://schemas.microsoft.com/office/drawing/2014/main" id="{EFB7695D-B771-AF74-006E-D88AE2F0DF88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" r="644"/>
          <a:stretch>
            <a:fillRect/>
          </a:stretch>
        </p:blipFill>
        <p:spPr bwMode="auto">
          <a:xfrm>
            <a:off x="6772275" y="0"/>
            <a:ext cx="5419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1">
            <a:extLst>
              <a:ext uri="{FF2B5EF4-FFF2-40B4-BE49-F238E27FC236}">
                <a16:creationId xmlns:a16="http://schemas.microsoft.com/office/drawing/2014/main" id="{18A522F2-938F-AE8C-0AC6-B35FA6245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84" y="0"/>
            <a:ext cx="2093429" cy="1894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71EE2B-8F02-BD3F-CD2B-95BC1E23B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4058" y="4928040"/>
            <a:ext cx="2381383" cy="834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DFC4AC-4F1C-9122-1BD9-D7F9AC69F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0219" y="5004844"/>
            <a:ext cx="1884505" cy="624599"/>
          </a:xfrm>
          <a:prstGeom prst="rect">
            <a:avLst/>
          </a:prstGeom>
        </p:spPr>
      </p:pic>
      <p:pic>
        <p:nvPicPr>
          <p:cNvPr id="10" name="Picture 9" descr="A black background with red and blue text&#10;&#10;AI-generated content may be incorrect.">
            <a:extLst>
              <a:ext uri="{FF2B5EF4-FFF2-40B4-BE49-F238E27FC236}">
                <a16:creationId xmlns:a16="http://schemas.microsoft.com/office/drawing/2014/main" id="{E5FEE5DC-2804-F131-6A09-27B1996C9E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3403" y="4899078"/>
            <a:ext cx="2638974" cy="83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51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A526B9C-477A-D43A-9A10-66694FC1C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843" y="1599445"/>
            <a:ext cx="6323957" cy="1088020"/>
          </a:xfrm>
        </p:spPr>
        <p:txBody>
          <a:bodyPr anchor="ctr">
            <a:normAutofit/>
          </a:bodyPr>
          <a:lstStyle/>
          <a:p>
            <a:r>
              <a:rPr lang="en-US" sz="3600" kern="1200" cap="all" spc="100" baseline="0" dirty="0">
                <a:latin typeface="+mj-lt"/>
                <a:ea typeface="+mj-ea"/>
                <a:cs typeface="+mj-cs"/>
              </a:rPr>
              <a:t>Objetivo general del Proyecto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8DBDB6-5A3C-830B-51E1-0C0E257B147E}"/>
              </a:ext>
            </a:extLst>
          </p:cNvPr>
          <p:cNvSpPr txBox="1"/>
          <p:nvPr/>
        </p:nvSpPr>
        <p:spPr>
          <a:xfrm>
            <a:off x="5029843" y="3072121"/>
            <a:ext cx="6579565" cy="3189783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400" b="1" spc="100" dirty="0"/>
              <a:t>La </a:t>
            </a:r>
            <a:r>
              <a:rPr lang="en-US" sz="2400" b="1" spc="100" dirty="0" err="1"/>
              <a:t>creación</a:t>
            </a:r>
            <a:r>
              <a:rPr lang="en-US" sz="2400" b="1" spc="100" dirty="0"/>
              <a:t> de un nuevo </a:t>
            </a:r>
            <a:r>
              <a:rPr lang="en-US" sz="2400" b="1" spc="100" dirty="0" err="1"/>
              <a:t>fideicomiso</a:t>
            </a:r>
            <a:r>
              <a:rPr lang="en-US" sz="2400" b="1" spc="100" dirty="0"/>
              <a:t> </a:t>
            </a:r>
            <a:r>
              <a:rPr lang="en-US" sz="2400" spc="100" dirty="0" err="1"/>
              <a:t>como</a:t>
            </a:r>
            <a:r>
              <a:rPr lang="en-US" sz="2400" spc="100" dirty="0"/>
              <a:t> </a:t>
            </a:r>
            <a:r>
              <a:rPr lang="en-US" sz="2400" spc="100" dirty="0" err="1"/>
              <a:t>herramienta</a:t>
            </a:r>
            <a:r>
              <a:rPr lang="en-US" sz="2400" spc="100" dirty="0"/>
              <a:t> </a:t>
            </a:r>
            <a:r>
              <a:rPr lang="en-US" sz="2400" spc="100" dirty="0" err="1"/>
              <a:t>financiera</a:t>
            </a:r>
            <a:r>
              <a:rPr lang="en-US" sz="2400" spc="100" dirty="0"/>
              <a:t> para </a:t>
            </a:r>
            <a:r>
              <a:rPr lang="en-US" sz="2400" spc="100" dirty="0" err="1"/>
              <a:t>el</a:t>
            </a:r>
            <a:r>
              <a:rPr lang="en-US" sz="2400" spc="100" dirty="0"/>
              <a:t> </a:t>
            </a:r>
            <a:r>
              <a:rPr lang="en-US" sz="2400" spc="100" dirty="0" err="1"/>
              <a:t>beneficio</a:t>
            </a:r>
            <a:r>
              <a:rPr lang="en-US" sz="2400" spc="100" dirty="0"/>
              <a:t> de un mayor </a:t>
            </a:r>
            <a:r>
              <a:rPr lang="en-US" sz="2400" spc="100" dirty="0" err="1"/>
              <a:t>número</a:t>
            </a:r>
            <a:r>
              <a:rPr lang="en-US" sz="2400" spc="100" dirty="0"/>
              <a:t> de </a:t>
            </a:r>
            <a:r>
              <a:rPr lang="en-US" sz="2400" spc="100" dirty="0" err="1"/>
              <a:t>productores</a:t>
            </a:r>
            <a:r>
              <a:rPr lang="en-US" sz="2400" spc="100" dirty="0"/>
              <a:t>, </a:t>
            </a:r>
            <a:r>
              <a:rPr lang="en-US" sz="2400" spc="100" dirty="0" err="1"/>
              <a:t>poniendo</a:t>
            </a:r>
            <a:r>
              <a:rPr lang="en-US" sz="2400" spc="100" dirty="0"/>
              <a:t> especial </a:t>
            </a:r>
            <a:r>
              <a:rPr lang="en-US" sz="2400" spc="100" dirty="0" err="1"/>
              <a:t>énfasis</a:t>
            </a:r>
            <a:r>
              <a:rPr lang="en-US" sz="2400" spc="100" dirty="0"/>
              <a:t> </a:t>
            </a:r>
            <a:r>
              <a:rPr lang="en-US" sz="2400" spc="100" dirty="0" err="1"/>
              <a:t>en</a:t>
            </a:r>
            <a:r>
              <a:rPr lang="en-US" sz="2400" spc="100" dirty="0"/>
              <a:t> las </a:t>
            </a:r>
            <a:r>
              <a:rPr lang="en-US" sz="2400" spc="100" dirty="0" err="1"/>
              <a:t>pequeñas</a:t>
            </a:r>
            <a:r>
              <a:rPr lang="en-US" sz="2400" spc="100" dirty="0"/>
              <a:t> y </a:t>
            </a:r>
            <a:r>
              <a:rPr lang="en-US" sz="2400" spc="100" dirty="0" err="1"/>
              <a:t>medianas</a:t>
            </a:r>
            <a:r>
              <a:rPr lang="en-US" sz="2400" spc="100" dirty="0"/>
              <a:t> </a:t>
            </a:r>
            <a:r>
              <a:rPr lang="en-US" sz="2400" spc="100" dirty="0" err="1"/>
              <a:t>unidades</a:t>
            </a:r>
            <a:r>
              <a:rPr lang="en-US" sz="2400" spc="100" dirty="0"/>
              <a:t> de </a:t>
            </a:r>
            <a:r>
              <a:rPr lang="en-US" sz="2400" spc="100" dirty="0" err="1"/>
              <a:t>producción</a:t>
            </a:r>
            <a:r>
              <a:rPr lang="en-US" sz="2400" spc="100" dirty="0"/>
              <a:t>, </a:t>
            </a:r>
            <a:r>
              <a:rPr lang="en-US" sz="2400" spc="100" dirty="0" err="1"/>
              <a:t>mismas</a:t>
            </a:r>
            <a:r>
              <a:rPr lang="en-US" sz="2400" spc="100" dirty="0"/>
              <a:t> que hoy </a:t>
            </a:r>
            <a:r>
              <a:rPr lang="en-US" sz="2400" spc="100" dirty="0" err="1"/>
              <a:t>en</a:t>
            </a:r>
            <a:r>
              <a:rPr lang="en-US" sz="2400" spc="100" dirty="0"/>
              <a:t> día no </a:t>
            </a:r>
            <a:r>
              <a:rPr lang="en-US" sz="2400" spc="100" dirty="0" err="1"/>
              <a:t>tienen</a:t>
            </a:r>
            <a:r>
              <a:rPr lang="en-US" sz="2400" spc="100" dirty="0"/>
              <a:t> </a:t>
            </a:r>
            <a:r>
              <a:rPr lang="en-US" sz="2400" spc="100" dirty="0" err="1"/>
              <a:t>acceso</a:t>
            </a:r>
            <a:r>
              <a:rPr lang="en-US" sz="2400" spc="100" dirty="0"/>
              <a:t> a </a:t>
            </a:r>
            <a:r>
              <a:rPr lang="en-US" sz="2400" spc="100" dirty="0" err="1"/>
              <a:t>herramientas</a:t>
            </a:r>
            <a:r>
              <a:rPr lang="en-US" sz="2400" spc="100" dirty="0"/>
              <a:t> </a:t>
            </a:r>
            <a:r>
              <a:rPr lang="en-US" sz="2400" spc="100" dirty="0" err="1"/>
              <a:t>financieras</a:t>
            </a:r>
            <a:r>
              <a:rPr lang="en-US" sz="2400" spc="100" dirty="0"/>
              <a:t> para </a:t>
            </a:r>
            <a:r>
              <a:rPr lang="en-US" sz="2400" spc="100" dirty="0" err="1"/>
              <a:t>hacer</a:t>
            </a:r>
            <a:r>
              <a:rPr lang="en-US" sz="2400" spc="100" dirty="0"/>
              <a:t> </a:t>
            </a:r>
            <a:r>
              <a:rPr lang="en-US" sz="2400" spc="100" dirty="0" err="1"/>
              <a:t>crecer</a:t>
            </a:r>
            <a:r>
              <a:rPr lang="en-US" sz="2400" spc="100" dirty="0"/>
              <a:t> sus </a:t>
            </a:r>
            <a:r>
              <a:rPr lang="en-US" sz="2400" spc="100" dirty="0" err="1"/>
              <a:t>actividades</a:t>
            </a:r>
            <a:r>
              <a:rPr lang="en-US" sz="2400" spc="100" dirty="0"/>
              <a:t> </a:t>
            </a:r>
            <a:r>
              <a:rPr lang="en-US" sz="2400" spc="100" dirty="0" err="1"/>
              <a:t>agropecuarias</a:t>
            </a:r>
            <a:r>
              <a:rPr lang="en-US" sz="2400" spc="100" dirty="0"/>
              <a:t>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1F3CC-771C-639D-4F5C-F44CD0CF0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A87306C-81BA-4795-A5CA-9392456A8C1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04D04B2-51AA-BF5A-91B9-A35D2187D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525" y="0"/>
            <a:ext cx="1662955" cy="1504999"/>
          </a:xfrm>
          <a:prstGeom prst="rect">
            <a:avLst/>
          </a:prstGeom>
        </p:spPr>
      </p:pic>
      <p:pic>
        <p:nvPicPr>
          <p:cNvPr id="2050" name="Picture 2" descr="la ruta del café en Chiapas. ">
            <a:extLst>
              <a:ext uri="{FF2B5EF4-FFF2-40B4-BE49-F238E27FC236}">
                <a16:creationId xmlns:a16="http://schemas.microsoft.com/office/drawing/2014/main" id="{41AB1566-9F76-E494-7EFE-54E1C94BFCBC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0" r="911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812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E30AA-989C-9920-0870-AB66B9160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B975D88-E0BC-CE33-6238-1D5F5FD3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652" y="158392"/>
            <a:ext cx="4352081" cy="2129742"/>
          </a:xfrm>
        </p:spPr>
        <p:txBody>
          <a:bodyPr anchor="ctr">
            <a:normAutofit/>
          </a:bodyPr>
          <a:lstStyle/>
          <a:p>
            <a:r>
              <a:rPr lang="es-MX" sz="3600" dirty="0"/>
              <a:t>C</a:t>
            </a:r>
            <a:r>
              <a:rPr lang="en-US" sz="3600" dirty="0"/>
              <a:t>OMITÉ DE LA </a:t>
            </a:r>
            <a:r>
              <a:rPr lang="en-US" sz="3600" dirty="0" err="1"/>
              <a:t>financiera</a:t>
            </a:r>
            <a:r>
              <a:rPr lang="en-US" sz="3600" dirty="0"/>
              <a:t> para </a:t>
            </a:r>
            <a:r>
              <a:rPr lang="en-US" sz="3600" dirty="0" err="1"/>
              <a:t>el</a:t>
            </a:r>
            <a:r>
              <a:rPr lang="en-US" sz="3600" dirty="0"/>
              <a:t> Desarrollo rural de </a:t>
            </a:r>
            <a:r>
              <a:rPr lang="en-US" sz="3600" dirty="0" err="1"/>
              <a:t>chiapas</a:t>
            </a:r>
            <a:endParaRPr lang="en-US" sz="3600" kern="1200" cap="all" spc="10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8D2C4-E198-CB32-2724-B133073E3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A87306C-81BA-4795-A5CA-9392456A8C1E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789770B-7BF7-AB78-BE02-3C70C603A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525" y="0"/>
            <a:ext cx="1662955" cy="1504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F751DA-E311-8C54-DC65-F191F840234F}"/>
              </a:ext>
            </a:extLst>
          </p:cNvPr>
          <p:cNvSpPr txBox="1"/>
          <p:nvPr/>
        </p:nvSpPr>
        <p:spPr>
          <a:xfrm>
            <a:off x="839244" y="2805830"/>
            <a:ext cx="48600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/>
              <a:t>Secretaría de Agricultura, Ganadería y Pesca;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MX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/>
              <a:t>Secretaría de Economía y del Trabajo;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MX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/>
              <a:t>Instituto del Café de Chiapas; 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MX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/>
              <a:t>Secretaría de Finanzas.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AA20BB-61B3-C4E7-67FC-C360579D1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36" y="5660812"/>
            <a:ext cx="2381383" cy="8341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8CC36D-47C4-6555-78A5-F5A0AA1DC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041" y="5737616"/>
            <a:ext cx="1884505" cy="624599"/>
          </a:xfrm>
          <a:prstGeom prst="rect">
            <a:avLst/>
          </a:prstGeom>
        </p:spPr>
      </p:pic>
      <p:pic>
        <p:nvPicPr>
          <p:cNvPr id="10" name="Picture 9" descr="A black background with red and blue text&#10;&#10;AI-generated content may be incorrect.">
            <a:extLst>
              <a:ext uri="{FF2B5EF4-FFF2-40B4-BE49-F238E27FC236}">
                <a16:creationId xmlns:a16="http://schemas.microsoft.com/office/drawing/2014/main" id="{83AF0E4B-1079-524C-7C2D-3629E7573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225" y="5631850"/>
            <a:ext cx="2638974" cy="83418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89E9261-FA80-2DF3-3B7F-4EF6F7DC26F7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4" b="1424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644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B9D16E-A03D-BE45-7ADA-AB3A50120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B5C7563-17EF-E65C-54DE-710CC05C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9145" y="136525"/>
            <a:ext cx="5486711" cy="2373919"/>
          </a:xfrm>
        </p:spPr>
        <p:txBody>
          <a:bodyPr anchor="ctr">
            <a:normAutofit fontScale="90000"/>
          </a:bodyPr>
          <a:lstStyle/>
          <a:p>
            <a:r>
              <a:rPr lang="es-MX" sz="4000" kern="1200" cap="all" spc="100" baseline="0" dirty="0">
                <a:latin typeface="+mj-lt"/>
                <a:ea typeface="+mj-ea"/>
                <a:cs typeface="+mj-cs"/>
              </a:rPr>
              <a:t>Objetivos específicos de la financiera para el desarrollo rural de Chiapas:</a:t>
            </a:r>
            <a:endParaRPr lang="en-US" sz="4000" kern="1200" cap="all" spc="10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485ECC-22ED-D2A3-FE25-11D3178CE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A87306C-81BA-4795-A5CA-9392456A8C1E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0EF5EDC-2F37-C40F-E3B9-EE161CE95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525" y="0"/>
            <a:ext cx="1662955" cy="1504999"/>
          </a:xfrm>
          <a:prstGeom prst="rect">
            <a:avLst/>
          </a:prstGeo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3572CE1-130C-9EE5-E582-65B420B4FC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7457" r="7457"/>
          <a:stretch/>
        </p:blipFill>
        <p:spPr/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EED4EE-EED3-455F-62C7-245989ED50B6}"/>
              </a:ext>
            </a:extLst>
          </p:cNvPr>
          <p:cNvSpPr txBox="1"/>
          <p:nvPr/>
        </p:nvSpPr>
        <p:spPr>
          <a:xfrm>
            <a:off x="4639145" y="2900597"/>
            <a:ext cx="74654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MX" sz="2100" dirty="0"/>
              <a:t>Inversiones con instituciones financieras para la creación de Fondos de Garantías junto con FIRA (Fideicomisos Instituidos en Relación con la Agricultura) y otras instituciones financieras; </a:t>
            </a:r>
          </a:p>
          <a:p>
            <a:pPr algn="just"/>
            <a:endParaRPr lang="es-MX" sz="2100" dirty="0"/>
          </a:p>
          <a:p>
            <a:pPr marL="457200" indent="-457200" algn="just">
              <a:buFont typeface="+mj-lt"/>
              <a:buAutoNum type="arabicPeriod" startAt="2"/>
            </a:pPr>
            <a:r>
              <a:rPr lang="es-MX" sz="2100" dirty="0"/>
              <a:t>Subsidio de tasas de interés en créditos agropecuarios; y</a:t>
            </a:r>
          </a:p>
          <a:p>
            <a:pPr algn="just"/>
            <a:endParaRPr lang="es-MX" sz="2100" dirty="0"/>
          </a:p>
          <a:p>
            <a:pPr marL="457200" indent="-457200" algn="just">
              <a:buFont typeface="+mj-lt"/>
              <a:buAutoNum type="arabicPeriod" startAt="3"/>
            </a:pPr>
            <a:r>
              <a:rPr lang="es-MX" sz="2100" dirty="0"/>
              <a:t>Expedición de garantías líquidas de forma directa a Asociaciones de Productores del Sector Primario en el Estado.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164579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F097D61-9B16-8CBD-E6CA-458F4A53D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1.- Inversiones con instituciones financieras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6AA4C1-B1E2-A12E-CDB3-8A28BD9906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9401" y="2390932"/>
            <a:ext cx="9726533" cy="1424066"/>
          </a:xfrm>
        </p:spPr>
        <p:txBody>
          <a:bodyPr/>
          <a:lstStyle/>
          <a:p>
            <a:pPr algn="just"/>
            <a:r>
              <a:rPr lang="es-MX" sz="2400" dirty="0"/>
              <a:t>FIRA (Fideicomisos Instituidos en Relación con la Agricultura) ofrece $17 pesos en créditos por cada $1 peso que aporte el Estado para la creación un fondo de garantías y se puede emplear en dos programas: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0F3C2-1836-A37E-BC7D-6D30173FF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Imagen 1">
            <a:extLst>
              <a:ext uri="{FF2B5EF4-FFF2-40B4-BE49-F238E27FC236}">
                <a16:creationId xmlns:a16="http://schemas.microsoft.com/office/drawing/2014/main" id="{D5932ECE-7446-5E59-37C0-394A7FC6E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485" y="0"/>
            <a:ext cx="1215067" cy="109965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881BDEE-95ED-0531-9A6C-0BE559950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8458" y="2606159"/>
            <a:ext cx="2053542" cy="747895"/>
          </a:xfrm>
          <a:prstGeom prst="rect">
            <a:avLst/>
          </a:prstGeom>
        </p:spPr>
      </p:pic>
      <p:pic>
        <p:nvPicPr>
          <p:cNvPr id="1032" name="Picture 8" descr="Consecuencias del cambio climático visible en el campo de Chiapas; tres  años sin producción | Chiapasparalelo">
            <a:extLst>
              <a:ext uri="{FF2B5EF4-FFF2-40B4-BE49-F238E27FC236}">
                <a16:creationId xmlns:a16="http://schemas.microsoft.com/office/drawing/2014/main" id="{CDAFDD3C-5FA1-7872-E251-18C06F45D67C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3" b="22293"/>
          <a:stretch>
            <a:fillRect/>
          </a:stretch>
        </p:blipFill>
        <p:spPr bwMode="auto">
          <a:xfrm>
            <a:off x="4943475" y="0"/>
            <a:ext cx="5908675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81AC850-6C2A-8FCF-9613-EB6B6F10FE51}"/>
              </a:ext>
            </a:extLst>
          </p:cNvPr>
          <p:cNvSpPr txBox="1"/>
          <p:nvPr/>
        </p:nvSpPr>
        <p:spPr>
          <a:xfrm>
            <a:off x="6096000" y="4292142"/>
            <a:ext cx="5511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PROEM </a:t>
            </a:r>
          </a:p>
          <a:p>
            <a:pPr algn="ctr"/>
            <a:endParaRPr lang="es-MX" sz="2000" dirty="0"/>
          </a:p>
          <a:p>
            <a:pPr algn="ctr"/>
            <a:r>
              <a:rPr lang="es-MX" sz="2000" dirty="0"/>
              <a:t>Programa de financiamiento a la mediana empresa agroalimentaria y rural. </a:t>
            </a:r>
          </a:p>
          <a:p>
            <a:pPr algn="ctr"/>
            <a:endParaRPr lang="es-MX" sz="2000" dirty="0"/>
          </a:p>
          <a:p>
            <a:pPr algn="ctr"/>
            <a:r>
              <a:rPr lang="es-MX" sz="2000" dirty="0"/>
              <a:t>Para créditos de alrededor de $1 MDP hasta $26 MDP.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CACE2C-9FAA-978B-87B6-A1E42C9A4A21}"/>
              </a:ext>
            </a:extLst>
          </p:cNvPr>
          <p:cNvSpPr txBox="1"/>
          <p:nvPr/>
        </p:nvSpPr>
        <p:spPr>
          <a:xfrm>
            <a:off x="374754" y="4292143"/>
            <a:ext cx="5511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PROIF </a:t>
            </a:r>
          </a:p>
          <a:p>
            <a:pPr algn="ctr"/>
            <a:endParaRPr lang="es-MX" sz="2000" dirty="0"/>
          </a:p>
          <a:p>
            <a:pPr algn="ctr"/>
            <a:r>
              <a:rPr lang="es-MX" sz="2000" dirty="0"/>
              <a:t>Programa para la Inclusión Financiera de Población Prioritaria. </a:t>
            </a:r>
          </a:p>
          <a:p>
            <a:pPr algn="ctr"/>
            <a:endParaRPr lang="es-MX" sz="2000" dirty="0"/>
          </a:p>
          <a:p>
            <a:pPr algn="ctr"/>
            <a:r>
              <a:rPr lang="es-MX" sz="2000" dirty="0"/>
              <a:t>Para créditos de alrededor de $80 mil pesos hasta $900 mil pesos.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712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ED6003-480A-9057-ECBF-C3BF036C3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143AE0-8A75-1C4A-5079-8289E0404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1.- Inversiones con instituciones financieras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A583DC2-7B45-8B21-5084-74A1143048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9401" y="2405922"/>
            <a:ext cx="9726533" cy="4315554"/>
          </a:xfrm>
        </p:spPr>
        <p:txBody>
          <a:bodyPr/>
          <a:lstStyle/>
          <a:p>
            <a:pPr algn="just"/>
            <a:r>
              <a:rPr lang="es-MX" sz="2000" dirty="0"/>
              <a:t>La Financiera para el Desarrollo Rural de Chiapas, podría aportar en el transcurso de 3 años, la cantidad de inversión de $60 MDP, </a:t>
            </a:r>
            <a:r>
              <a:rPr lang="es-MX" sz="2000" b="1" dirty="0"/>
              <a:t>FIRA destinaría la cantidad de $1,020 MDP</a:t>
            </a:r>
            <a:r>
              <a:rPr lang="es-MX" sz="2000" dirty="0"/>
              <a:t> para créditos exclusivamente para Chiapas.</a:t>
            </a:r>
          </a:p>
          <a:p>
            <a:pPr algn="just"/>
            <a:r>
              <a:rPr lang="es-MX" sz="2000" dirty="0"/>
              <a:t>Además, FIRA ofrece un rendimiento alrededor del 10% anual del monto invertido, lo cual si se invierten los $60 MDP, se tendría un rendimiento alrededor de $6 MDP anuales para invertir en los programas de la Financiera para el Desarrollo Rural de Chiapas. 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*Es importante mencionar, que estas inversiones podrán estar abiertas para trabajar de la mano con otras instituciones financieras para la multiplicación de recursos. </a:t>
            </a:r>
            <a:endParaRPr lang="en-US" sz="2000" dirty="0"/>
          </a:p>
          <a:p>
            <a:pPr algn="just"/>
            <a:endParaRPr lang="es-MX" dirty="0"/>
          </a:p>
          <a:p>
            <a:pPr algn="just"/>
            <a:endParaRPr lang="es-MX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AFBC4-5569-C9B1-26E1-9B0FFB273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Imagen 1">
            <a:extLst>
              <a:ext uri="{FF2B5EF4-FFF2-40B4-BE49-F238E27FC236}">
                <a16:creationId xmlns:a16="http://schemas.microsoft.com/office/drawing/2014/main" id="{091E7B59-BF68-9A91-EB05-DF6BB66FA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485" y="0"/>
            <a:ext cx="1215067" cy="109965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397FF2B-E4B9-66B0-1E53-8123005F5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8458" y="2699327"/>
            <a:ext cx="2053542" cy="747895"/>
          </a:xfrm>
          <a:prstGeom prst="rect">
            <a:avLst/>
          </a:prstGeom>
        </p:spPr>
      </p:pic>
      <p:pic>
        <p:nvPicPr>
          <p:cNvPr id="2052" name="Picture 4" descr="Entregan sementales bovinos y paquetes de ovinos para fortalecer el sector  ganadero de Chiapas | Rotativo en Linea">
            <a:extLst>
              <a:ext uri="{FF2B5EF4-FFF2-40B4-BE49-F238E27FC236}">
                <a16:creationId xmlns:a16="http://schemas.microsoft.com/office/drawing/2014/main" id="{91E558EF-D608-A9A5-F685-164B3E8D899D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9" b="19419"/>
          <a:stretch>
            <a:fillRect/>
          </a:stretch>
        </p:blipFill>
        <p:spPr bwMode="auto">
          <a:xfrm>
            <a:off x="4943475" y="0"/>
            <a:ext cx="5894388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73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31489E-8AFB-A0E3-2222-9408FB3A3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7C2019-B888-909C-586E-3D3A694AD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2.- Subsidio de tasas de interés en créditos agropecuarios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66F67-B079-E03F-33B9-2068B50D0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1" name="Imagen 1">
            <a:extLst>
              <a:ext uri="{FF2B5EF4-FFF2-40B4-BE49-F238E27FC236}">
                <a16:creationId xmlns:a16="http://schemas.microsoft.com/office/drawing/2014/main" id="{B9949B4F-E0EC-83D7-F93B-AF624EB1E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485" y="0"/>
            <a:ext cx="1215067" cy="109965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5F64F-A98B-7C5B-3EB4-CAE14D9713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0774" y="2401122"/>
            <a:ext cx="11163026" cy="4320353"/>
          </a:xfrm>
        </p:spPr>
        <p:txBody>
          <a:bodyPr/>
          <a:lstStyle/>
          <a:p>
            <a:pPr algn="just"/>
            <a:r>
              <a:rPr lang="es-MX" sz="2000" dirty="0"/>
              <a:t>Todo productor que cuente con un crédito no mayor a $1.5 MDP, podrá acceder a este programa para que reciba como subsidio, el monto correspondiente a los 10 puntos de la tasa de interés de su crédito contratado, siempre y cuando:</a:t>
            </a:r>
          </a:p>
          <a:p>
            <a:pPr marL="971550" lvl="1" indent="-285750" algn="just"/>
            <a:r>
              <a:rPr lang="es-MX" sz="2000" dirty="0"/>
              <a:t>Sea un crédito destinado al sector primario; </a:t>
            </a:r>
          </a:p>
          <a:p>
            <a:pPr marL="971550" lvl="1" indent="-285750" algn="just"/>
            <a:r>
              <a:rPr lang="es-MX" sz="2000" dirty="0"/>
              <a:t>Este al corriente de sus pagos y el banco le expida un documento que lo valide; y</a:t>
            </a:r>
          </a:p>
          <a:p>
            <a:pPr marL="971550" lvl="1" indent="-285750" algn="just"/>
            <a:r>
              <a:rPr lang="es-MX" sz="2000" dirty="0"/>
              <a:t>El crédito sea aplicado dentro del territorio chiapaneco.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b="1" dirty="0"/>
              <a:t>Con una inversion de $10 MDP anuales, se </a:t>
            </a:r>
            <a:r>
              <a:rPr lang="en-US" sz="2000" b="1" dirty="0" err="1"/>
              <a:t>podrá</a:t>
            </a:r>
            <a:r>
              <a:rPr lang="en-US" sz="2000" b="1" dirty="0"/>
              <a:t> </a:t>
            </a:r>
            <a:r>
              <a:rPr lang="en-US" sz="2000" b="1" dirty="0" err="1"/>
              <a:t>subsidiar</a:t>
            </a:r>
            <a:r>
              <a:rPr lang="en-US" sz="2000" b="1" dirty="0"/>
              <a:t> hasta $100 MDP de </a:t>
            </a:r>
            <a:r>
              <a:rPr lang="en-US" sz="2000" b="1" dirty="0" err="1"/>
              <a:t>créditos</a:t>
            </a:r>
            <a:r>
              <a:rPr lang="en-US" sz="2000" b="1" dirty="0"/>
              <a:t> anuales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beneficio</a:t>
            </a:r>
            <a:r>
              <a:rPr lang="en-US" sz="2000" b="1" dirty="0"/>
              <a:t> de </a:t>
            </a:r>
            <a:r>
              <a:rPr lang="en-US" sz="2000" b="1" dirty="0" err="1"/>
              <a:t>pequeños</a:t>
            </a:r>
            <a:r>
              <a:rPr lang="en-US" sz="2000" b="1" dirty="0"/>
              <a:t> y </a:t>
            </a:r>
            <a:r>
              <a:rPr lang="en-US" sz="2000" b="1" dirty="0" err="1"/>
              <a:t>medianos</a:t>
            </a:r>
            <a:r>
              <a:rPr lang="en-US" sz="2000" b="1" dirty="0"/>
              <a:t> </a:t>
            </a:r>
            <a:r>
              <a:rPr lang="en-US" sz="2000" b="1" dirty="0" err="1"/>
              <a:t>productores</a:t>
            </a:r>
            <a:r>
              <a:rPr lang="en-US" sz="2000" dirty="0"/>
              <a:t>, lo </a:t>
            </a:r>
            <a:r>
              <a:rPr lang="en-US" sz="2000" dirty="0" err="1"/>
              <a:t>cual</a:t>
            </a:r>
            <a:r>
              <a:rPr lang="en-US" sz="2000" dirty="0"/>
              <a:t> </a:t>
            </a:r>
            <a:r>
              <a:rPr lang="en-US" sz="2000" dirty="0" err="1"/>
              <a:t>detonaría</a:t>
            </a:r>
            <a:r>
              <a:rPr lang="en-US" sz="2000" dirty="0"/>
              <a:t> las inversions </a:t>
            </a:r>
            <a:r>
              <a:rPr lang="en-US" sz="2000" dirty="0" err="1"/>
              <a:t>en</a:t>
            </a:r>
            <a:r>
              <a:rPr lang="en-US" sz="2000" dirty="0"/>
              <a:t> sector </a:t>
            </a:r>
            <a:r>
              <a:rPr lang="en-US" sz="2000" dirty="0" err="1"/>
              <a:t>agropecuario</a:t>
            </a:r>
            <a:r>
              <a:rPr lang="en-US" sz="2000" dirty="0"/>
              <a:t>, </a:t>
            </a:r>
            <a:r>
              <a:rPr lang="en-US" sz="2000" dirty="0" err="1"/>
              <a:t>forestal</a:t>
            </a:r>
            <a:r>
              <a:rPr lang="en-US" sz="2000" dirty="0"/>
              <a:t> y </a:t>
            </a:r>
            <a:r>
              <a:rPr lang="en-US" sz="2000" dirty="0" err="1"/>
              <a:t>pesca</a:t>
            </a:r>
            <a:r>
              <a:rPr lang="en-US" sz="2000" dirty="0"/>
              <a:t> de Chiapas. </a:t>
            </a:r>
            <a:endParaRPr lang="es-MX" sz="2000" dirty="0"/>
          </a:p>
        </p:txBody>
      </p:sp>
      <p:pic>
        <p:nvPicPr>
          <p:cNvPr id="3078" name="Picture 6" descr="Acertado el plan de la presidenta Sheinbaum para aumentar la productividad  en el campo">
            <a:extLst>
              <a:ext uri="{FF2B5EF4-FFF2-40B4-BE49-F238E27FC236}">
                <a16:creationId xmlns:a16="http://schemas.microsoft.com/office/drawing/2014/main" id="{85317C79-EBB6-31C6-72CD-AC337E15163F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7" b="16787"/>
          <a:stretch>
            <a:fillRect/>
          </a:stretch>
        </p:blipFill>
        <p:spPr bwMode="auto">
          <a:xfrm>
            <a:off x="4943475" y="0"/>
            <a:ext cx="5842000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6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3A23B3-99E3-7046-965B-2CFDF412B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033A713-E27E-10C2-6194-61DE42CD0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000" dirty="0"/>
              <a:t>3.- Expedición de garantías líquidas de forma directa a Asociaciones de Productores del Sector Primario en el Estado. </a:t>
            </a:r>
            <a:br>
              <a:rPr lang="es-MX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21C3B-2818-F92D-B4D8-D589C5D31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" name="Imagen 1">
            <a:extLst>
              <a:ext uri="{FF2B5EF4-FFF2-40B4-BE49-F238E27FC236}">
                <a16:creationId xmlns:a16="http://schemas.microsoft.com/office/drawing/2014/main" id="{3BA2F2D3-A115-435A-7F8C-BABC7561E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485" y="0"/>
            <a:ext cx="1215067" cy="1099654"/>
          </a:xfrm>
          <a:prstGeom prst="rect">
            <a:avLst/>
          </a:prstGeom>
        </p:spPr>
      </p:pic>
      <p:pic>
        <p:nvPicPr>
          <p:cNvPr id="4098" name="Picture 2" descr="Arranca en Zacatecas y Chiapas la iniciativa Adopta una Parcela 2022 - El  Sol de México | Noticias, Deportes, Gossip, Columnas">
            <a:extLst>
              <a:ext uri="{FF2B5EF4-FFF2-40B4-BE49-F238E27FC236}">
                <a16:creationId xmlns:a16="http://schemas.microsoft.com/office/drawing/2014/main" id="{D64D4C1A-5399-D52C-1840-7BCB91964D54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4" b="20354"/>
          <a:stretch>
            <a:fillRect/>
          </a:stretch>
        </p:blipFill>
        <p:spPr bwMode="auto">
          <a:xfrm>
            <a:off x="4943475" y="0"/>
            <a:ext cx="5894388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5213AD-4711-8ECF-B5D6-04255254E5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4985" y="2398427"/>
            <a:ext cx="11742030" cy="4068215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MX" sz="2000" dirty="0"/>
              <a:t>La Financiera para el Desarrollo Rural de Chiapas, podrá hacer entrega de garantías líquidas, hasta un 30% del valor del crédito.</a:t>
            </a:r>
          </a:p>
          <a:p>
            <a:pPr algn="just">
              <a:lnSpc>
                <a:spcPct val="100000"/>
              </a:lnSpc>
            </a:pPr>
            <a:endParaRPr lang="es-MX" sz="2000" dirty="0"/>
          </a:p>
          <a:p>
            <a:pPr algn="just">
              <a:lnSpc>
                <a:spcPct val="100000"/>
              </a:lnSpc>
            </a:pPr>
            <a:r>
              <a:rPr lang="es-MX" sz="2000" dirty="0"/>
              <a:t>Estas garantías se entregarían de forma directa a grupos de productores constituidos legalmente, para que estos puedan acceder créditos de forma directa. Siempre y cuando los grupos de productores firmen los documentos legales correspondientes para la protección del patrimonio del Fideicomiso. </a:t>
            </a:r>
          </a:p>
          <a:p>
            <a:pPr algn="just">
              <a:lnSpc>
                <a:spcPct val="100000"/>
              </a:lnSpc>
            </a:pPr>
            <a:endParaRPr lang="es-MX" sz="2000" dirty="0"/>
          </a:p>
          <a:p>
            <a:pPr algn="just">
              <a:lnSpc>
                <a:spcPct val="100000"/>
              </a:lnSpc>
            </a:pPr>
            <a:r>
              <a:rPr lang="es-MX" sz="2000" dirty="0"/>
              <a:t>Esta herramienta podrá ayudar a grupos de productores del estado, por ejemplo, en el sector cañero normalmente las asolaciones solicitan una garantía del alrededor del 15%, el Ingenio firma de aval y en comparación con otros Ingenios del país, pueden acceder a créditos alrededor de $70 MDP para insumos, herramientas y maquinaria.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7359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CC7BF-DD09-3090-CE9B-84129645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73" y="136525"/>
            <a:ext cx="9750175" cy="1236310"/>
          </a:xfrm>
        </p:spPr>
        <p:txBody>
          <a:bodyPr/>
          <a:lstStyle/>
          <a:p>
            <a:r>
              <a:rPr lang="es-MX" dirty="0"/>
              <a:t>Ejemplo inversiones y montos para la financiera para el desarrollo rural de CHIAPAS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AFC2D-667A-DF46-5A59-2800710C46C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4227" y="2188395"/>
            <a:ext cx="2712377" cy="2619911"/>
          </a:xfrm>
        </p:spPr>
        <p:txBody>
          <a:bodyPr/>
          <a:lstStyle/>
          <a:p>
            <a:pPr algn="just"/>
            <a:r>
              <a:rPr lang="es-MX" dirty="0"/>
              <a:t>La presente corrida, se plantea con una inversión de $20MDP anuales para los años 2026,2027 y 2028.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0F5ED-1A16-8175-2CD4-86CEB7D89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Imagen 1">
            <a:extLst>
              <a:ext uri="{FF2B5EF4-FFF2-40B4-BE49-F238E27FC236}">
                <a16:creationId xmlns:a16="http://schemas.microsoft.com/office/drawing/2014/main" id="{3BED4F17-F2A2-24C3-33C3-B43F32403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463" y="0"/>
            <a:ext cx="1662955" cy="1504999"/>
          </a:xfrm>
          <a:prstGeom prst="rect">
            <a:avLst/>
          </a:prstGeom>
        </p:spPr>
      </p:pic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280295A-1649-D030-4D4A-CB6C1994EB4F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594571708"/>
              </p:ext>
            </p:extLst>
          </p:nvPr>
        </p:nvGraphicFramePr>
        <p:xfrm>
          <a:off x="2916604" y="1815643"/>
          <a:ext cx="8692784" cy="4447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440150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ustom 26">
      <a:majorFont>
        <a:latin typeface="Tenorite Bold"/>
        <a:ea typeface=""/>
        <a:cs typeface=""/>
      </a:majorFont>
      <a:minorFont>
        <a:latin typeface="Tenorit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175_Win32_SL_V6" id="{2596AF0E-92BF-4F5A-A2A1-B1C9D33CD0CE}" vid="{0709752F-9199-467A-B305-5274ECB683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613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7DE2DFD-2C89-40EF-A609-28CD914F8E6A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19A644-6410-4EC7-894C-877E70305DF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E9424615-5FE5-4F43-AE24-3BC9A05326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AD180A-D253-4F84-BD24-8EE736E655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Verdant pitch deck</Template>
  <TotalTime>982</TotalTime>
  <Words>1267</Words>
  <Application>Microsoft Office PowerPoint</Application>
  <PresentationFormat>Panorámica</PresentationFormat>
  <Paragraphs>115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Tenorite </vt:lpstr>
      <vt:lpstr>Tenorite Bold</vt:lpstr>
      <vt:lpstr>Wingdings</vt:lpstr>
      <vt:lpstr>Custom</vt:lpstr>
      <vt:lpstr>propuesta para la creación de la financiera para el desarrollo rural de Chiapas</vt:lpstr>
      <vt:lpstr>Objetivo general del Proyecto</vt:lpstr>
      <vt:lpstr>COMITÉ DE LA financiera para el Desarrollo rural de chiapas</vt:lpstr>
      <vt:lpstr>Objetivos específicos de la financiera para el desarrollo rural de Chiapas:</vt:lpstr>
      <vt:lpstr>1.- Inversiones con instituciones financieras</vt:lpstr>
      <vt:lpstr>1.- Inversiones con instituciones financieras</vt:lpstr>
      <vt:lpstr>2.- Subsidio de tasas de interés en créditos agropecuarios</vt:lpstr>
      <vt:lpstr>3.- Expedición de garantías líquidas de forma directa a Asociaciones de Productores del Sector Primario en el Estado.  </vt:lpstr>
      <vt:lpstr>Ejemplo inversiones y montos para la financiera para el desarrollo rural de CHIAPAS</vt:lpstr>
      <vt:lpstr>ETAPAS PARA LA CREACIÓN Y OPERATIVIDAD DE LA FINANCIERA PARA EL DESARROLLO RURAL DE CHIAPAS</vt:lpstr>
      <vt:lpstr>Apertura de las oficinas de la Financiera para el Desarrollo Rural de Chiapas</vt:lpstr>
      <vt:lpstr>Origen de recursos para la financiera para el desarrollo rural de Chiapas</vt:lpstr>
      <vt:lpstr>Origen de recursos para la financiera para el desarrollo rural de Chiapas</vt:lpstr>
      <vt:lpstr>Propuesta de modificación de LEY DE DESARROLLO ECONÓMICO Y ATRACCIÓN DE INVERSIONES DEL ESTADO DE CHIAPAS</vt:lpstr>
      <vt:lpstr>Propuesta de modificación de LEY DE DESARROLLO ECONÓMICO Y ATRACCIÓN DE INVERSIONES DEL ESTADO DE CHIAPAS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César Rodríguez Márquez</dc:creator>
  <cp:lastModifiedBy>ambar guillen</cp:lastModifiedBy>
  <cp:revision>12</cp:revision>
  <dcterms:created xsi:type="dcterms:W3CDTF">2024-11-20T15:02:14Z</dcterms:created>
  <dcterms:modified xsi:type="dcterms:W3CDTF">2025-02-28T02:21:50Z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